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veat" panose="020B0604020202020204" charset="0"/>
      <p:regular r:id="rId11"/>
      <p:bold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Pacifico" panose="020B0604020202020204" charset="0"/>
      <p:regular r:id="rId21"/>
    </p:embeddedFont>
    <p:embeddedFont>
      <p:font typeface="PT Sans Narrow" panose="020B0506020203020204" pitchFamily="34" charset="0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Bine v-am găsit!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3ff7200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3ff7200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Competențe vizate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3ff72009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3ff72009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La finalul activității...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4cdf78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4cdf783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link - instrumente moderne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4cdf783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4cdf783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Aplicații pentru formulele învățate.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3ff72009a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3ff72009a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Să călătorim! Recunoaște figuri geometrice. Calculează perimetrul și suprafața terenului de sport din curtea școlii!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3ff72009a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3ff72009a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link- corpuri geometrice. Veți avea de completat un chestionar.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4c88851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4c88851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playtech.ro/stiri/wp-content/uploads/2020/08/01-kak-yznat-realnyi-probeg-odometer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nqa4ys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.google.com/earth/d/1lnJ7A-LRerjmn5U8E2zBAj2B1CL5yviP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earth.google.com/web/search/Scoala+nr.+1+Ghirdoveni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nva.com/templates/EAEgdXrFMJQ-3d-shapes-abstract-poster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cipamatverdusuperior.blogspot.com/2016/05/multiples-i-submultiples-del-metre.html" TargetMode="External"/><Relationship Id="rId7" Type="http://schemas.openxmlformats.org/officeDocument/2006/relationships/hyperlink" Target="https://commons.wikimedia.org/wiki/File:Logotipo_de_Google_Earth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nva.com/folder/all-designs" TargetMode="External"/><Relationship Id="rId5" Type="http://schemas.openxmlformats.org/officeDocument/2006/relationships/hyperlink" Target="https://playtech.ro/stiri/wp-content/uploads/2020/08/01-kak-yznat-realnyi-probeg-odometer.jpg" TargetMode="External"/><Relationship Id="rId4" Type="http://schemas.openxmlformats.org/officeDocument/2006/relationships/hyperlink" Target="https://earth.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1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600"/>
              <a:t>Perimetrul și Aria</a:t>
            </a:r>
            <a:endParaRPr sz="460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4572000" y="3603709"/>
            <a:ext cx="4092576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800" b="1" dirty="0">
                <a:solidFill>
                  <a:srgbClr val="C27BA0"/>
                </a:solidFill>
                <a:latin typeface="Verdana"/>
                <a:ea typeface="Verdana"/>
                <a:cs typeface="Verdana"/>
                <a:sym typeface="Verdana"/>
              </a:rPr>
              <a:t>prof. DUMITRACHE Iulia</a:t>
            </a:r>
            <a:endParaRPr sz="1800" b="1" dirty="0">
              <a:solidFill>
                <a:srgbClr val="C27B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00" y="1789466"/>
            <a:ext cx="2358374" cy="124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0075" y="1918100"/>
            <a:ext cx="1255126" cy="118942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910825" y="4179100"/>
            <a:ext cx="9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873550" y="1864475"/>
            <a:ext cx="3396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900" b="1">
                <a:solidFill>
                  <a:srgbClr val="274E13"/>
                </a:solidFill>
                <a:latin typeface="Caveat"/>
                <a:ea typeface="Caveat"/>
                <a:cs typeface="Caveat"/>
                <a:sym typeface="Caveat"/>
              </a:rPr>
              <a:t>Bine v-am găsit!</a:t>
            </a:r>
            <a:endParaRPr sz="3900" b="1">
              <a:solidFill>
                <a:srgbClr val="274E1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800225" y="445025"/>
            <a:ext cx="25074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000" b="1">
                <a:latin typeface="Times New Roman"/>
                <a:ea typeface="Times New Roman"/>
                <a:cs typeface="Times New Roman"/>
                <a:sym typeface="Times New Roman"/>
              </a:rPr>
              <a:t>Competențe</a:t>
            </a:r>
            <a:endParaRPr sz="4400"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364325" y="1152475"/>
            <a:ext cx="8468100" cy="27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1400" b="1">
                <a:solidFill>
                  <a:schemeClr val="accent5"/>
                </a:solidFill>
              </a:rPr>
              <a:t>1.</a:t>
            </a:r>
            <a:r>
              <a:rPr lang="ro" sz="1400">
                <a:solidFill>
                  <a:schemeClr val="accent5"/>
                </a:solidFill>
              </a:rPr>
              <a:t>     Identificarea unor elemente de geometrie şi a unor unităţi de măsură în diferite context;</a:t>
            </a:r>
            <a:endParaRPr sz="14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1400" b="1">
                <a:solidFill>
                  <a:schemeClr val="accent5"/>
                </a:solidFill>
              </a:rPr>
              <a:t>2.</a:t>
            </a:r>
            <a:r>
              <a:rPr lang="ro" sz="1400">
                <a:solidFill>
                  <a:schemeClr val="accent5"/>
                </a:solidFill>
              </a:rPr>
              <a:t>     Determinarea perimetrelor, ariilor (pătrat, dreptunghi, triunghi) şi exprimarea acestora în unităţi de măsură corespunzătoare;</a:t>
            </a:r>
            <a:endParaRPr sz="14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1400" b="1">
                <a:solidFill>
                  <a:schemeClr val="accent5"/>
                </a:solidFill>
              </a:rPr>
              <a:t>3.</a:t>
            </a:r>
            <a:r>
              <a:rPr lang="ro" sz="1400">
                <a:solidFill>
                  <a:schemeClr val="accent5"/>
                </a:solidFill>
              </a:rPr>
              <a:t>     Transpunerea în limbaj specific geometriei, utilizând transformarea convenabilă a unităţilor de măsură;</a:t>
            </a:r>
            <a:endParaRPr sz="14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o" sz="1400" b="1">
                <a:solidFill>
                  <a:schemeClr val="accent5"/>
                </a:solidFill>
              </a:rPr>
              <a:t>4.</a:t>
            </a:r>
            <a:r>
              <a:rPr lang="ro" sz="1400">
                <a:solidFill>
                  <a:schemeClr val="accent5"/>
                </a:solidFill>
              </a:rPr>
              <a:t>     Analizarea şi interpretarea rezultatelor obţinute prin rezolvarea unor probleme referire la figurile geometrice şi la unităţile de măsură studiate.</a:t>
            </a:r>
            <a:endParaRPr sz="1400">
              <a:solidFill>
                <a:schemeClr val="accent5"/>
              </a:solidFill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25" y="445020"/>
            <a:ext cx="1031513" cy="70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900" y="3569300"/>
            <a:ext cx="1278500" cy="11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1875200" y="553550"/>
            <a:ext cx="19764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o" sz="3020">
                <a:latin typeface="Times New Roman"/>
                <a:ea typeface="Times New Roman"/>
                <a:cs typeface="Times New Roman"/>
                <a:sym typeface="Times New Roman"/>
              </a:rPr>
              <a:t>Obiective</a:t>
            </a:r>
            <a:endParaRPr sz="30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311700" y="1468050"/>
            <a:ext cx="8520600" cy="3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accent5"/>
                </a:solidFill>
              </a:rPr>
              <a:t>	</a:t>
            </a:r>
            <a:r>
              <a:rPr lang="ro" sz="2300" b="1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Ne propunem ...</a:t>
            </a:r>
            <a:endParaRPr sz="2300" b="1">
              <a:solidFill>
                <a:schemeClr val="accent5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accent5"/>
                </a:solidFill>
              </a:rPr>
              <a:t>O</a:t>
            </a:r>
            <a:r>
              <a:rPr lang="ro" sz="1400" b="1" baseline="-25000">
                <a:solidFill>
                  <a:schemeClr val="accent5"/>
                </a:solidFill>
              </a:rPr>
              <a:t>1 </a:t>
            </a:r>
            <a:r>
              <a:rPr lang="ro" sz="1400">
                <a:solidFill>
                  <a:schemeClr val="accent5"/>
                </a:solidFill>
              </a:rPr>
              <a:t>– Să cunoască multiplii și submultiplii metrului.</a:t>
            </a:r>
            <a:endParaRPr sz="14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1400" b="1">
                <a:solidFill>
                  <a:schemeClr val="accent5"/>
                </a:solidFill>
              </a:rPr>
              <a:t>O</a:t>
            </a:r>
            <a:r>
              <a:rPr lang="ro" sz="1400" b="1" baseline="-25000">
                <a:solidFill>
                  <a:schemeClr val="accent5"/>
                </a:solidFill>
              </a:rPr>
              <a:t>2</a:t>
            </a:r>
            <a:r>
              <a:rPr lang="ro" sz="1400">
                <a:solidFill>
                  <a:schemeClr val="accent5"/>
                </a:solidFill>
              </a:rPr>
              <a:t> – Să efectueze transformări dintr-o unitate de măsura în alta.</a:t>
            </a:r>
            <a:endParaRPr sz="14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1400" b="1">
                <a:solidFill>
                  <a:schemeClr val="accent5"/>
                </a:solidFill>
              </a:rPr>
              <a:t>O</a:t>
            </a:r>
            <a:r>
              <a:rPr lang="ro" sz="1400" b="1" baseline="-25000">
                <a:solidFill>
                  <a:schemeClr val="accent5"/>
                </a:solidFill>
              </a:rPr>
              <a:t>3</a:t>
            </a:r>
            <a:r>
              <a:rPr lang="ro" sz="1400">
                <a:solidFill>
                  <a:schemeClr val="accent5"/>
                </a:solidFill>
              </a:rPr>
              <a:t> – Să efectueze unele estimări folosind unități de măsură adecvate unor situații variate.</a:t>
            </a:r>
            <a:endParaRPr sz="14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1400" b="1">
                <a:solidFill>
                  <a:schemeClr val="accent5"/>
                </a:solidFill>
              </a:rPr>
              <a:t>O</a:t>
            </a:r>
            <a:r>
              <a:rPr lang="ro" sz="1400" b="1" baseline="-25000">
                <a:solidFill>
                  <a:schemeClr val="accent5"/>
                </a:solidFill>
              </a:rPr>
              <a:t>4  </a:t>
            </a:r>
            <a:r>
              <a:rPr lang="ro" sz="1400">
                <a:solidFill>
                  <a:schemeClr val="accent5"/>
                </a:solidFill>
              </a:rPr>
              <a:t>- Să definească și să calculeze perimetrul unor figuri geometrice.</a:t>
            </a:r>
            <a:endParaRPr sz="1400">
              <a:solidFill>
                <a:schemeClr val="accent5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o" sz="1400" b="1">
                <a:solidFill>
                  <a:schemeClr val="accent5"/>
                </a:solidFill>
              </a:rPr>
              <a:t>O</a:t>
            </a:r>
            <a:r>
              <a:rPr lang="ro" sz="1400" b="1" baseline="-25000">
                <a:solidFill>
                  <a:schemeClr val="accent5"/>
                </a:solidFill>
              </a:rPr>
              <a:t>5 </a:t>
            </a:r>
            <a:r>
              <a:rPr lang="ro" sz="1400">
                <a:solidFill>
                  <a:schemeClr val="accent5"/>
                </a:solidFill>
              </a:rPr>
              <a:t>– Să rezolve probleme cu noțiunile învățate azi.</a:t>
            </a:r>
            <a:endParaRPr sz="1400">
              <a:solidFill>
                <a:schemeClr val="accent5"/>
              </a:solidFill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575" y="225050"/>
            <a:ext cx="2459976" cy="2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" y="0"/>
            <a:ext cx="1814501" cy="181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5050" y="3049700"/>
            <a:ext cx="1814501" cy="187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64325" y="358550"/>
            <a:ext cx="3600300" cy="7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latin typeface="Times New Roman"/>
                <a:ea typeface="Times New Roman"/>
                <a:cs typeface="Times New Roman"/>
                <a:sym typeface="Times New Roman"/>
              </a:rPr>
              <a:t>Unități de măsură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11700" y="1950250"/>
            <a:ext cx="4488900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sp>
        <p:nvSpPr>
          <p:cNvPr id="95" name="Google Shape;95;p16"/>
          <p:cNvSpPr txBox="1"/>
          <p:nvPr/>
        </p:nvSpPr>
        <p:spPr>
          <a:xfrm>
            <a:off x="3407275" y="986800"/>
            <a:ext cx="3192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❏"/>
            </a:pPr>
            <a:r>
              <a:rPr lang="ro" sz="2000" b="1">
                <a:latin typeface="Open Sans"/>
                <a:ea typeface="Open Sans"/>
                <a:cs typeface="Open Sans"/>
                <a:sym typeface="Open Sans"/>
              </a:rPr>
              <a:t>metrul &lt;m&gt;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❏"/>
            </a:pPr>
            <a:r>
              <a:rPr lang="ro" sz="2000" b="1">
                <a:latin typeface="Open Sans"/>
                <a:ea typeface="Open Sans"/>
                <a:cs typeface="Open Sans"/>
                <a:sym typeface="Open Sans"/>
              </a:rPr>
              <a:t>metrul pătrat &lt;m²&gt;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❏"/>
            </a:pPr>
            <a:r>
              <a:rPr lang="ro" sz="2000" b="1">
                <a:latin typeface="Open Sans"/>
                <a:ea typeface="Open Sans"/>
                <a:cs typeface="Open Sans"/>
                <a:sym typeface="Open Sans"/>
              </a:rPr>
              <a:t>metrul cub &lt;m³&gt;</a:t>
            </a:r>
            <a:endParaRPr sz="20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811" y="3351526"/>
            <a:ext cx="1883438" cy="12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5400" y="358554"/>
            <a:ext cx="1524257" cy="128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5986" y="1892013"/>
            <a:ext cx="2023075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975" y="1877638"/>
            <a:ext cx="4579125" cy="28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4211300" y="2978925"/>
            <a:ext cx="276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https://playtech.ro/stiri/wp-content/uploads/2020/08/01-kak-yznat-realnyi-probeg-odometer.jpg</a:t>
            </a:r>
            <a:r>
              <a:rPr lang="ro" sz="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 flipH="1">
            <a:off x="85675" y="908925"/>
            <a:ext cx="2182500" cy="1219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6875825" y="645600"/>
            <a:ext cx="1946100" cy="1418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649839" y="3262666"/>
            <a:ext cx="1825500" cy="5253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370093" y="309550"/>
            <a:ext cx="2754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hlinkClick r:id="rId3"/>
              </a:rPr>
              <a:t>Perimetrul și Aria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820475" y="3255925"/>
            <a:ext cx="13716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o" sz="2000" b="1">
                <a:solidFill>
                  <a:schemeClr val="dk1"/>
                </a:solidFill>
              </a:rPr>
              <a:t>P = 2(L+l)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888700" y="1016950"/>
            <a:ext cx="405200" cy="768850"/>
          </a:xfrm>
          <a:prstGeom prst="flowChartProcess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</p:txBody>
      </p:sp>
      <p:sp>
        <p:nvSpPr>
          <p:cNvPr id="111" name="Google Shape;111;p17"/>
          <p:cNvSpPr/>
          <p:nvPr/>
        </p:nvSpPr>
        <p:spPr>
          <a:xfrm>
            <a:off x="7622200" y="1016950"/>
            <a:ext cx="515100" cy="538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563" y="501975"/>
            <a:ext cx="514975" cy="5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3659250" y="1356300"/>
            <a:ext cx="1825500" cy="707400"/>
          </a:xfrm>
          <a:prstGeom prst="rect">
            <a:avLst/>
          </a:prstGeom>
          <a:solidFill>
            <a:srgbClr val="249C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Figură geometrică</a:t>
            </a:r>
            <a:endParaRPr sz="2400" b="1" i="1">
              <a:solidFill>
                <a:srgbClr val="FFFFFF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1618013" y="2347227"/>
            <a:ext cx="1825500" cy="525300"/>
          </a:xfrm>
          <a:prstGeom prst="rect">
            <a:avLst/>
          </a:prstGeom>
          <a:solidFill>
            <a:srgbClr val="1D7E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Dreptunghi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5665522" y="2347302"/>
            <a:ext cx="1825500" cy="525300"/>
          </a:xfrm>
          <a:prstGeom prst="rect">
            <a:avLst/>
          </a:prstGeom>
          <a:solidFill>
            <a:srgbClr val="1D7E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Pătrat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6668709" y="3262666"/>
            <a:ext cx="1825500" cy="5253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chemeClr val="dk1"/>
                </a:solidFill>
              </a:rPr>
              <a:t>A = l²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4662425" y="3273000"/>
            <a:ext cx="1825500" cy="5151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o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 = 4l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2656137" y="3255991"/>
            <a:ext cx="1825500" cy="5253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chemeClr val="dk1"/>
                </a:solidFill>
              </a:rPr>
              <a:t>A = L∙l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19" name="Google Shape;119;p17"/>
          <p:cNvCxnSpPr>
            <a:stCxn id="113" idx="2"/>
            <a:endCxn id="115" idx="0"/>
          </p:cNvCxnSpPr>
          <p:nvPr/>
        </p:nvCxnSpPr>
        <p:spPr>
          <a:xfrm rot="-5400000" flipH="1">
            <a:off x="5433450" y="1202250"/>
            <a:ext cx="283500" cy="2006400"/>
          </a:xfrm>
          <a:prstGeom prst="bentConnector3">
            <a:avLst>
              <a:gd name="adj1" fmla="val 5001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17"/>
          <p:cNvCxnSpPr>
            <a:stCxn id="114" idx="0"/>
            <a:endCxn id="113" idx="2"/>
          </p:cNvCxnSpPr>
          <p:nvPr/>
        </p:nvCxnSpPr>
        <p:spPr>
          <a:xfrm rot="-5400000">
            <a:off x="3409613" y="1184877"/>
            <a:ext cx="283500" cy="20412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17"/>
          <p:cNvCxnSpPr>
            <a:stCxn id="114" idx="2"/>
            <a:endCxn id="118" idx="0"/>
          </p:cNvCxnSpPr>
          <p:nvPr/>
        </p:nvCxnSpPr>
        <p:spPr>
          <a:xfrm rot="-5400000" flipH="1">
            <a:off x="2858063" y="2545227"/>
            <a:ext cx="383400" cy="10380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17"/>
          <p:cNvCxnSpPr>
            <a:stCxn id="107" idx="0"/>
            <a:endCxn id="114" idx="2"/>
          </p:cNvCxnSpPr>
          <p:nvPr/>
        </p:nvCxnSpPr>
        <p:spPr>
          <a:xfrm rot="-5400000">
            <a:off x="1851639" y="2583616"/>
            <a:ext cx="390000" cy="968100"/>
          </a:xfrm>
          <a:prstGeom prst="bentConnector3">
            <a:avLst>
              <a:gd name="adj1" fmla="val 5001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17"/>
          <p:cNvCxnSpPr>
            <a:stCxn id="115" idx="2"/>
            <a:endCxn id="116" idx="0"/>
          </p:cNvCxnSpPr>
          <p:nvPr/>
        </p:nvCxnSpPr>
        <p:spPr>
          <a:xfrm rot="-5400000" flipH="1">
            <a:off x="6884872" y="2566002"/>
            <a:ext cx="390000" cy="10032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17"/>
          <p:cNvCxnSpPr>
            <a:stCxn id="117" idx="0"/>
            <a:endCxn id="115" idx="2"/>
          </p:cNvCxnSpPr>
          <p:nvPr/>
        </p:nvCxnSpPr>
        <p:spPr>
          <a:xfrm rot="-5400000">
            <a:off x="5876525" y="2571150"/>
            <a:ext cx="400500" cy="1003200"/>
          </a:xfrm>
          <a:prstGeom prst="bentConnector3">
            <a:avLst>
              <a:gd name="adj1" fmla="val 4998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17"/>
          <p:cNvSpPr txBox="1"/>
          <p:nvPr/>
        </p:nvSpPr>
        <p:spPr>
          <a:xfrm>
            <a:off x="3145350" y="4266650"/>
            <a:ext cx="285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latin typeface="Open Sans"/>
                <a:ea typeface="Open Sans"/>
                <a:cs typeface="Open Sans"/>
                <a:sym typeface="Open Sans"/>
              </a:rPr>
              <a:t>🔴🟣🟨🟧🟦🔸🔷🔻🔺🟡🟪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589350" y="286375"/>
            <a:ext cx="5550600" cy="6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o" sz="3240" u="sng">
                <a:solidFill>
                  <a:schemeClr val="hlink"/>
                </a:solidFill>
                <a:hlinkClick r:id="rId3"/>
              </a:rPr>
              <a:t> </a:t>
            </a:r>
            <a:r>
              <a:rPr lang="ro" sz="304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PROIECT “Perimetre și arii</a:t>
            </a:r>
            <a:r>
              <a:rPr lang="ro" sz="304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304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150" y="1038900"/>
            <a:ext cx="7933697" cy="35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589350" y="4618425"/>
            <a:ext cx="427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https://earth.google.com/web/search/Scoala+nr.+1+Ghirdoveni</a:t>
            </a:r>
            <a:r>
              <a:rPr lang="ro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5275" y="535000"/>
            <a:ext cx="1463383" cy="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25" y="203612"/>
            <a:ext cx="8580316" cy="47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1250100" y="4496825"/>
            <a:ext cx="664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u="sng">
                <a:solidFill>
                  <a:schemeClr val="hlink"/>
                </a:solidFill>
                <a:hlinkClick r:id="rId4"/>
              </a:rPr>
              <a:t>https://www.canva.com/templates/EAEgdXrFMJQ-3d-shapes-abstract-posters/</a:t>
            </a:r>
            <a:r>
              <a:rPr lang="ro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 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bibliografie/siteografie </a:t>
            </a:r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18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5750" u="sng">
                <a:solidFill>
                  <a:schemeClr val="hlink"/>
                </a:solidFill>
                <a:hlinkClick r:id="rId3"/>
              </a:rPr>
              <a:t>http://cipamatverdusuperior.blogspot.com/2016/05/multiples-i-submultiples-del-metre.html</a:t>
            </a:r>
            <a:endParaRPr sz="5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o" sz="5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https://earth.google.com/</a:t>
            </a:r>
            <a:endParaRPr sz="5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o" sz="5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https://playtech.ro/stiri/wp-content/uploads/2020/08/01-kak-yznat-realnyi-probeg-odometer.jpg</a:t>
            </a:r>
            <a:r>
              <a:rPr lang="ro" sz="5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o" sz="575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https://www.canva.com</a:t>
            </a:r>
            <a:endParaRPr sz="5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5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https://commons.wikimedia.org/wiki/File:Logotipo_de_Google_Earth.png</a:t>
            </a:r>
            <a:endParaRPr sz="5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37088" y="3090325"/>
            <a:ext cx="1669835" cy="17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Expunere pe ecran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8" baseType="lpstr">
      <vt:lpstr>Caveat</vt:lpstr>
      <vt:lpstr>Comic Sans MS</vt:lpstr>
      <vt:lpstr>Verdana</vt:lpstr>
      <vt:lpstr>Pacifico</vt:lpstr>
      <vt:lpstr>Times New Roman</vt:lpstr>
      <vt:lpstr>Arial</vt:lpstr>
      <vt:lpstr>Roboto</vt:lpstr>
      <vt:lpstr>PT Sans Narrow</vt:lpstr>
      <vt:lpstr>Open Sans</vt:lpstr>
      <vt:lpstr>Tropic</vt:lpstr>
      <vt:lpstr>Perimetrul și Aria</vt:lpstr>
      <vt:lpstr>Competențe</vt:lpstr>
      <vt:lpstr>Obiective</vt:lpstr>
      <vt:lpstr>Unități de măsură </vt:lpstr>
      <vt:lpstr>Perimetrul și Aria</vt:lpstr>
      <vt:lpstr> PROIECT “Perimetre și arii”</vt:lpstr>
      <vt:lpstr>Prezentare PowerPoint</vt:lpstr>
      <vt:lpstr>bibliografie/siteografie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Perimetrul și Aria</dc:title>
  <dc:creator>Iulia</dc:creator>
  <cp:lastModifiedBy>Vlad-Mihai Dumitrache</cp:lastModifiedBy>
  <cp:revision>2</cp:revision>
  <dcterms:modified xsi:type="dcterms:W3CDTF">2022-01-22T09:18:27Z</dcterms:modified>
</cp:coreProperties>
</file>